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1275" autoAdjust="0"/>
  </p:normalViewPr>
  <p:slideViewPr>
    <p:cSldViewPr snapToGrid="0">
      <p:cViewPr varScale="1">
        <p:scale>
          <a:sx n="53" d="100"/>
          <a:sy n="53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FCF73-2E01-4F4D-8283-6C8516DB6021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DEED9-E2A8-4B3C-984C-E9C644FCF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0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Blood vessels are composed of two interacting cell types. Endothelial cells form the inner lining of the vessel wall, and perivascular cells—referred to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pericytes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vascular smooth muscle cells or mural cells—envelop the surface of the vascular tube.</a:t>
            </a:r>
          </a:p>
          <a:p>
            <a:r>
              <a:rPr lang="en-US" sz="1200" dirty="0" err="1" smtClean="0"/>
              <a:t>pericytes</a:t>
            </a:r>
            <a:r>
              <a:rPr lang="en-US" sz="1200" dirty="0" smtClean="0"/>
              <a:t>:  wrap around the endothelial cells of capillaries and </a:t>
            </a:r>
            <a:r>
              <a:rPr lang="en-US" sz="1200" dirty="0" err="1" smtClean="0"/>
              <a:t>venules</a:t>
            </a:r>
            <a:r>
              <a:rPr lang="en-US" sz="1200" dirty="0" smtClean="0"/>
              <a:t> throughout the body</a:t>
            </a:r>
            <a:br>
              <a:rPr lang="en-US" sz="1200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Function: vessel maintenance and vessel growth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EED9-E2A8-4B3C-984C-E9C644FCFB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7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“Commonly used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pericyte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markers include platelet-derived growth factor receptor beta (PDGFR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β),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chondroitin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sulphate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proteoglycan 4 (also known as nerve/glial antigen 2 or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desmin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alpha-smooth muscle actin (</a:t>
            </a:r>
            <a:r>
              <a:rPr lang="el-G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”</a:t>
            </a:r>
          </a:p>
          <a:p>
            <a:r>
              <a:rPr lang="en-US" dirty="0" smtClean="0"/>
              <a:t>Ref: http://www.ncbi.nlm.nih.gov/pmc/articles/PMC3768328/</a:t>
            </a:r>
          </a:p>
          <a:p>
            <a:r>
              <a:rPr lang="en-US" dirty="0" smtClean="0"/>
              <a:t>“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markers can come and go over time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Desmin</a:t>
            </a:r>
            <a:r>
              <a:rPr lang="en-US" dirty="0" smtClean="0"/>
              <a:t> and </a:t>
            </a:r>
            <a:r>
              <a:rPr lang="en-US" b="1" dirty="0" smtClean="0"/>
              <a:t>vimentin</a:t>
            </a:r>
            <a:r>
              <a:rPr lang="en-US" baseline="0" dirty="0" smtClean="0"/>
              <a:t> are similar but appears in different developmental stage</a:t>
            </a:r>
          </a:p>
          <a:p>
            <a:r>
              <a:rPr lang="en-US" baseline="0" dirty="0" err="1" smtClean="0"/>
              <a:t>Emcn</a:t>
            </a:r>
            <a:r>
              <a:rPr lang="en-US" baseline="0" dirty="0" smtClean="0"/>
              <a:t> : marker for endothelium cells</a:t>
            </a:r>
          </a:p>
          <a:p>
            <a:r>
              <a:rPr lang="en-US" baseline="0" dirty="0" smtClean="0"/>
              <a:t>Ttf-1: epithelium cells, club cells, ciliated cells, </a:t>
            </a:r>
            <a:r>
              <a:rPr lang="en-US" baseline="0" dirty="0" err="1" smtClean="0"/>
              <a:t>pneumocytes</a:t>
            </a:r>
            <a:endParaRPr lang="en-US" baseline="0" dirty="0" smtClean="0"/>
          </a:p>
          <a:p>
            <a:r>
              <a:rPr lang="en-US" u="sng" baseline="0" dirty="0" smtClean="0"/>
              <a:t>I would consider everything appears green in first 2 images, and pink in 3</a:t>
            </a:r>
            <a:r>
              <a:rPr lang="en-US" u="sng" baseline="30000" dirty="0" smtClean="0"/>
              <a:t>rd</a:t>
            </a:r>
            <a:r>
              <a:rPr lang="en-US" u="sng" baseline="0" dirty="0" smtClean="0"/>
              <a:t> image is </a:t>
            </a:r>
            <a:r>
              <a:rPr lang="en-US" u="sng" baseline="0" dirty="0" err="1" smtClean="0"/>
              <a:t>pericyte</a:t>
            </a:r>
            <a:r>
              <a:rPr lang="en-US" u="sng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EED9-E2A8-4B3C-984C-E9C644FCFB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2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Club cell are found 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bronchiolar epithelium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baseline="0" dirty="0" smtClean="0"/>
              <a:t>secrete surfactant to protect bronchioles</a:t>
            </a:r>
          </a:p>
          <a:p>
            <a:r>
              <a:rPr lang="en-US" baseline="0" dirty="0" smtClean="0"/>
              <a:t>	can regenerate itself, and can differentiate into ciliated cells.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cuboidal epithelium, consisting of ciliated cells and non-ciliated club cells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Cliliated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cells work to trap inhaled foreign particles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EED9-E2A8-4B3C-984C-E9C644FCFB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9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Tuba1a: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tubulin alpha-1A, marker for cilia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CCSP: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club cells secretory protein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TTF-1 is expressed by alveolar type II and Clara epithelial cells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regulates the expression of SP and CCSP by these cells. In distal bronchiole,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are also expressed in ciliated cells</a:t>
            </a:r>
          </a:p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TTF-1 also marker for type I and II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pneumocytes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epithelium cells,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consider the first inner layer of cells to be the combination of ciliated cells and club cells.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EED9-E2A8-4B3C-984C-E9C644FCFB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Bronchioles in early stage, E16.5 and E18.5 seem clear to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EED9-E2A8-4B3C-984C-E9C644FCFB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3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bronchioles in post</a:t>
            </a:r>
            <a:r>
              <a:rPr lang="en-US" baseline="0" dirty="0" smtClean="0"/>
              <a:t> natal days are questionable for me. Are the blue circles showed above all bronchioles? Rule for bronchiole might be “big blue circle, adjacent to blood vessels”?</a:t>
            </a:r>
          </a:p>
          <a:p>
            <a:r>
              <a:rPr lang="en-US" baseline="0" dirty="0" smtClean="0"/>
              <a:t>(DAPI (blue), a stain for DNA, will mark all nucleus.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EED9-E2A8-4B3C-984C-E9C644FCFB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5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it is stained with CCSP (marker for club cells), it will be easier for us to locate bronchiole at different stages,</a:t>
            </a:r>
            <a:r>
              <a:rPr lang="en-US" baseline="0" dirty="0" smtClean="0"/>
              <a:t> since club cells usually are found in bronchiolar epithelium.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EED9-E2A8-4B3C-984C-E9C644FCFB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46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good amount of images are not marked with a good acinar tubule marker. We may either ignore them, or let experts help us to define them by “shape”, etc. For instance, all the small blue</a:t>
            </a:r>
            <a:r>
              <a:rPr lang="en-US" baseline="0" dirty="0" smtClean="0"/>
              <a:t> rings in the image showed here might be acinar tubules?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DEED9-E2A8-4B3C-984C-E9C644FCFB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7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4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52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9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2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4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9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5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EE393-0351-42FF-8A3E-797157181AFC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AC2EA-782D-4CB5-8D99-0D1A3E2FA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6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targets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Pericytes</a:t>
            </a:r>
            <a:endParaRPr lang="en-US" dirty="0" smtClean="0"/>
          </a:p>
          <a:p>
            <a:r>
              <a:rPr lang="en-US" dirty="0" smtClean="0"/>
              <a:t>Club cells </a:t>
            </a:r>
          </a:p>
          <a:p>
            <a:r>
              <a:rPr lang="en-US" dirty="0" smtClean="0"/>
              <a:t>Ciliated cells</a:t>
            </a:r>
          </a:p>
          <a:p>
            <a:r>
              <a:rPr lang="en-US" dirty="0" smtClean="0"/>
              <a:t>Bronchioles</a:t>
            </a:r>
          </a:p>
          <a:p>
            <a:r>
              <a:rPr lang="en-US" altLang="zh-CN" dirty="0" smtClean="0"/>
              <a:t>Acinar tubules</a:t>
            </a:r>
            <a:endParaRPr lang="en-US" dirty="0" smtClean="0"/>
          </a:p>
          <a:p>
            <a:r>
              <a:rPr lang="en-US" dirty="0" smtClean="0"/>
              <a:t>To be continued…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4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182" y="1690688"/>
            <a:ext cx="4815418" cy="435878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Pericytes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278"/>
          <a:stretch/>
        </p:blipFill>
        <p:spPr>
          <a:xfrm>
            <a:off x="643462" y="1502302"/>
            <a:ext cx="4012979" cy="4120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42" y="1502303"/>
            <a:ext cx="3152775" cy="4124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396" y="1502303"/>
            <a:ext cx="3352800" cy="412069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Pericytes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06342" y="5836848"/>
            <a:ext cx="1066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ACTA2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Emcn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NG2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69396" y="5836848"/>
            <a:ext cx="1066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ACTA2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TTF-1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NG2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0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Ciliated cells and Club (Clara) cells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263" y="2164820"/>
            <a:ext cx="3784070" cy="4345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108" y="2039938"/>
            <a:ext cx="45148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Ciliated cells and Club (Clara) cells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34" y="2133599"/>
            <a:ext cx="4267668" cy="2353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5240403"/>
            <a:ext cx="1066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Tuba1a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CCSP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TTF-1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64" y="2133599"/>
            <a:ext cx="4152900" cy="428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072" y="2133599"/>
            <a:ext cx="3095096" cy="33738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11052" y="5536869"/>
            <a:ext cx="1066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Tuba1a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CCSP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TTF-1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Bronchiole (E16.5, E18.5)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85964" y="4859046"/>
            <a:ext cx="1066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ACTA2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Emcn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NG2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474" y="1352022"/>
            <a:ext cx="4926418" cy="4430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28" y="1352022"/>
            <a:ext cx="4374274" cy="443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4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066" y="1690688"/>
            <a:ext cx="3963787" cy="3727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307" y="1690687"/>
            <a:ext cx="4078849" cy="37279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517" y="1889656"/>
            <a:ext cx="4010025" cy="2352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61695" y="5604112"/>
            <a:ext cx="1066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ACTA2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Emcn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NG2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1864" y="382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Bronchiole (</a:t>
            </a:r>
            <a:r>
              <a:rPr lang="en-US" dirty="0"/>
              <a:t>P07, P14, P28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H="1" flipV="1">
            <a:off x="1827657" y="1241951"/>
            <a:ext cx="143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E16.5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6" y="1572154"/>
            <a:ext cx="4233203" cy="2209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1263" b="6673"/>
          <a:stretch/>
        </p:blipFill>
        <p:spPr>
          <a:xfrm>
            <a:off x="4617415" y="1572154"/>
            <a:ext cx="3120739" cy="22099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837" y="1572154"/>
            <a:ext cx="3069696" cy="2209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07" y="4313475"/>
            <a:ext cx="3127053" cy="25362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8277" b="11097"/>
          <a:stretch/>
        </p:blipFill>
        <p:spPr>
          <a:xfrm>
            <a:off x="4710937" y="4313475"/>
            <a:ext cx="2628900" cy="25495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0800000" flipH="1" flipV="1">
            <a:off x="5705893" y="1241952"/>
            <a:ext cx="143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E18.5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0800000" flipH="1" flipV="1">
            <a:off x="9322884" y="1238503"/>
            <a:ext cx="143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P07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0800000" flipH="1" flipV="1">
            <a:off x="1552796" y="3944143"/>
            <a:ext cx="143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0800000" flipH="1" flipV="1">
            <a:off x="5705893" y="3944143"/>
            <a:ext cx="143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72285" y="5189322"/>
            <a:ext cx="1066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ACTA2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CCSP</a:t>
            </a:r>
          </a:p>
          <a:p>
            <a:r>
              <a:rPr lang="en-US" b="1" dirty="0" err="1" smtClean="0">
                <a:solidFill>
                  <a:srgbClr val="00B050"/>
                </a:solidFill>
              </a:rPr>
              <a:t>Sftpc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Bronchiole (E16.5, E18.5)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9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Acinar tubule is complicated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12" y="1690688"/>
            <a:ext cx="5819775" cy="510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14364" y="5872758"/>
            <a:ext cx="1066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ACTA2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Emcn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NG2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7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355</Words>
  <Application>Microsoft Office PowerPoint</Application>
  <PresentationFormat>Widescreen</PresentationFormat>
  <Paragraphs>78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宋体</vt:lpstr>
      <vt:lpstr>Arial</vt:lpstr>
      <vt:lpstr>Calibri</vt:lpstr>
      <vt:lpstr>Calibri Light</vt:lpstr>
      <vt:lpstr>Office Theme</vt:lpstr>
      <vt:lpstr>Segmentation targets</vt:lpstr>
      <vt:lpstr>Pericytes</vt:lpstr>
      <vt:lpstr>Pericytes</vt:lpstr>
      <vt:lpstr>Ciliated cells and Club (Clara) cells</vt:lpstr>
      <vt:lpstr>Ciliated cells and Club (Clara) cells</vt:lpstr>
      <vt:lpstr>Bronchiole (E16.5, E18.5)</vt:lpstr>
      <vt:lpstr>PowerPoint Presentation</vt:lpstr>
      <vt:lpstr>PowerPoint Presentation</vt:lpstr>
      <vt:lpstr>Acinar tubule is complicated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Pericytes</dc:title>
  <dc:creator>Lina Yang</dc:creator>
  <cp:lastModifiedBy>Lina Yang</cp:lastModifiedBy>
  <cp:revision>54</cp:revision>
  <dcterms:created xsi:type="dcterms:W3CDTF">2016-08-22T14:42:27Z</dcterms:created>
  <dcterms:modified xsi:type="dcterms:W3CDTF">2016-08-24T03:38:38Z</dcterms:modified>
</cp:coreProperties>
</file>